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4" r:id="rId22"/>
  </p:sldIdLst>
  <p:sldSz cx="9144000" cy="5143500" type="screen16x9"/>
  <p:notesSz cx="6858000" cy="9144000"/>
  <p:embeddedFontLst>
    <p:embeddedFont>
      <p:font typeface="Proxima Nova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jcVvnCSkK/mGUyPZVZpyTLlvHi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15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20fd2c4f1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2620fd2c4f1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707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7808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082f776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082f776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23e6af50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2623e6af50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b77b8a3dd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29b77b8a3dd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2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32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4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16;p2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24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2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23;p2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" descr="Tech Vector Art, Icons, and Graphics for Free Download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-2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C3826C39-BEF5-541D-4361-5310918B719A}"/>
              </a:ext>
            </a:extLst>
          </p:cNvPr>
          <p:cNvSpPr txBox="1"/>
          <p:nvPr/>
        </p:nvSpPr>
        <p:spPr>
          <a:xfrm>
            <a:off x="4336056" y="2993150"/>
            <a:ext cx="4807744" cy="199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8"/>
              <a:buFont typeface="Proxima Nova"/>
              <a:buNone/>
            </a:pPr>
            <a:r>
              <a:rPr lang="en" sz="2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專題參與人員</a:t>
            </a:r>
            <a:r>
              <a:rPr lang="zh-CN" altLang="en-US" sz="24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altLang="zh-CN" sz="24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8"/>
              <a:buFont typeface="Proxima Nova"/>
              <a:buNone/>
            </a:pPr>
            <a:r>
              <a:rPr lang="en" sz="2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1410932091 詹曜駿</a:t>
            </a:r>
            <a:endParaRPr sz="24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8"/>
              <a:buFont typeface="Proxima Nova"/>
              <a:buNone/>
            </a:pPr>
            <a:r>
              <a:rPr lang="en" sz="2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		1410932092 廖秉毅</a:t>
            </a:r>
            <a:endParaRPr sz="24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8"/>
              <a:buFont typeface="Proxima Nova"/>
              <a:buNone/>
            </a:pPr>
            <a:r>
              <a:rPr lang="en" sz="2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		1410932093 廖奎豪</a:t>
            </a:r>
            <a:endParaRPr sz="24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8"/>
              <a:buFont typeface="Proxima Nova"/>
              <a:buNone/>
            </a:pPr>
            <a:r>
              <a:rPr lang="en" sz="2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		1410932096 蕭宇辰</a:t>
            </a:r>
            <a:endParaRPr sz="2400" i="0" u="none" strike="noStrike" cap="none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8"/>
              <a:buFont typeface="Proxima Nova"/>
              <a:buNone/>
            </a:pPr>
            <a:r>
              <a:rPr lang="en" sz="240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		1410932102 蘇天聖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59;p1">
            <a:extLst>
              <a:ext uri="{FF2B5EF4-FFF2-40B4-BE49-F238E27FC236}">
                <a16:creationId xmlns:a16="http://schemas.microsoft.com/office/drawing/2014/main" id="{12B84875-5EEF-97BD-DE0D-4B6BAC52275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39175" y="157925"/>
            <a:ext cx="8386800" cy="26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latin typeface="+mj-lt"/>
                <a:ea typeface="Arial"/>
                <a:cs typeface="Arial"/>
                <a:sym typeface="Arial"/>
              </a:rPr>
              <a:t>國立臺中科技大學</a:t>
            </a:r>
            <a:endParaRPr sz="2800" b="1"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latin typeface="+mj-lt"/>
                <a:ea typeface="Arial"/>
                <a:cs typeface="Arial"/>
                <a:sym typeface="Arial"/>
              </a:rPr>
              <a:t>資訊工程系學生實務專題報告</a:t>
            </a:r>
            <a:br>
              <a:rPr lang="en" sz="2800" b="1" dirty="0">
                <a:latin typeface="+mj-lt"/>
                <a:ea typeface="Arial"/>
                <a:cs typeface="Arial"/>
                <a:sym typeface="Arial"/>
              </a:rPr>
            </a:br>
            <a:endParaRPr sz="2800" dirty="0">
              <a:latin typeface="+mj-lt"/>
              <a:ea typeface="Arial"/>
              <a:cs typeface="Arial"/>
              <a:sym typeface="Arial"/>
            </a:endParaRPr>
          </a:p>
          <a:p>
            <a:pPr marL="27432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latin typeface="+mj-lt"/>
                <a:ea typeface="Arial"/>
                <a:cs typeface="Arial"/>
                <a:sym typeface="Arial"/>
              </a:rPr>
              <a:t>智慧租房管理系統</a:t>
            </a:r>
            <a:br>
              <a:rPr lang="en" sz="2800" dirty="0">
                <a:latin typeface="+mj-lt"/>
                <a:ea typeface="Arial"/>
                <a:cs typeface="Arial"/>
                <a:sym typeface="Arial"/>
              </a:rPr>
            </a:br>
            <a:endParaRPr sz="28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" name="Google Shape;61;p1">
            <a:extLst>
              <a:ext uri="{FF2B5EF4-FFF2-40B4-BE49-F238E27FC236}">
                <a16:creationId xmlns:a16="http://schemas.microsoft.com/office/drawing/2014/main" id="{B272D236-0DB4-0290-7454-861B7028E270}"/>
              </a:ext>
            </a:extLst>
          </p:cNvPr>
          <p:cNvSpPr txBox="1"/>
          <p:nvPr/>
        </p:nvSpPr>
        <p:spPr>
          <a:xfrm>
            <a:off x="0" y="3014652"/>
            <a:ext cx="4336055" cy="199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8"/>
              <a:buFont typeface="Proxima Nova"/>
              <a:buNone/>
            </a:pPr>
            <a:r>
              <a:rPr lang="zh-CN" altLang="en-US" sz="24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類組：應用研究組</a:t>
            </a:r>
            <a:endParaRPr lang="en-US" altLang="zh-CN" sz="24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8"/>
              <a:buFont typeface="Proxima Nova"/>
              <a:buNone/>
            </a:pPr>
            <a:endParaRPr lang="en-US" altLang="zh-CN" sz="24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8"/>
              <a:buFont typeface="Proxima Nova"/>
              <a:buNone/>
            </a:pPr>
            <a:r>
              <a:rPr lang="zh-CN" altLang="en-US" sz="24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組別：</a:t>
            </a:r>
            <a:r>
              <a:rPr lang="en-US" altLang="zh-CN" sz="24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E17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8"/>
              <a:buFont typeface="Proxima Nova"/>
              <a:buNone/>
            </a:pPr>
            <a:endParaRPr lang="en-US" altLang="zh-CN" sz="24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8"/>
              <a:buFont typeface="Proxima Nova"/>
              <a:buNone/>
            </a:pPr>
            <a:r>
              <a:rPr lang="zh-CN" altLang="en-US" sz="24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指導：</a:t>
            </a:r>
            <a:r>
              <a:rPr lang="zh-CN" altLang="en-US" sz="24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陳永隆教</a:t>
            </a:r>
            <a:r>
              <a:rPr lang="zh-CN" altLang="en-US" sz="24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授</a:t>
            </a:r>
            <a:endParaRPr lang="en-US" altLang="zh-CN" sz="24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p8">
            <a:extLst>
              <a:ext uri="{FF2B5EF4-FFF2-40B4-BE49-F238E27FC236}">
                <a16:creationId xmlns:a16="http://schemas.microsoft.com/office/drawing/2014/main" id="{07A16153-40D1-BD70-EF83-E981BD654810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620fd2c4f1_1_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3-2 流程解釋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2620fd2c4f1_1_24"/>
          <p:cNvSpPr txBox="1">
            <a:spLocks noGrp="1"/>
          </p:cNvSpPr>
          <p:nvPr>
            <p:ph type="body" idx="1"/>
          </p:nvPr>
        </p:nvSpPr>
        <p:spPr>
          <a:xfrm>
            <a:off x="311700" y="1109375"/>
            <a:ext cx="8520600" cy="3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系統設有安全機制，在未登入時無法操作其他頁面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操作頁面：</a:t>
            </a:r>
            <a:endParaRPr sz="20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帳戶註冊、登入	：用於登入、註冊管理者用戶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房客資料管理	：管理住戶的房號、名稱、聯絡資訊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訪客資料管理	：記錄訪客的名字、拜訪房號、時間、身份證件號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維修中心		：記錄某房號的故障設備與情況，並回報當下時間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天氣預報		：讓管理員提醒住戶當天的天氣、溫度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1E247-41A1-0D42-F9AA-6F60D4574E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10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FBDEB6-1795-5168-D9E4-F8A48F674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75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2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2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4. 網頁內容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9FC1A6-E8BF-A60C-FBAC-CB82888628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DF15D-4A1B-4C0B-B2AF-29B80B313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p8">
            <a:extLst>
              <a:ext uri="{FF2B5EF4-FFF2-40B4-BE49-F238E27FC236}">
                <a16:creationId xmlns:a16="http://schemas.microsoft.com/office/drawing/2014/main" id="{C3751673-3E14-5640-250E-70791CF98D12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 登入、註冊畫面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4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dirty="0"/>
          </a:p>
        </p:txBody>
      </p:sp>
      <p:pic>
        <p:nvPicPr>
          <p:cNvPr id="144" name="Google Shape;14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96621"/>
            <a:ext cx="4260300" cy="301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899" y="1217075"/>
            <a:ext cx="3573116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A298FF-1FCA-1FDB-1DD9-70AA6B4B8E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37632-F2C7-313F-C428-DFEE9E95DC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583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p8">
            <a:extLst>
              <a:ext uri="{FF2B5EF4-FFF2-40B4-BE49-F238E27FC236}">
                <a16:creationId xmlns:a16="http://schemas.microsoft.com/office/drawing/2014/main" id="{E44B48AD-4476-61E9-46E4-36F80838CFD5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4-2 Dashboard、主頁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55759"/>
            <a:ext cx="9144002" cy="33694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F306D-0281-9A61-63F9-42A5A9B0CC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13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03BCB4-6C4B-DBBE-D9FD-CFDC9509A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83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94;p8">
            <a:extLst>
              <a:ext uri="{FF2B5EF4-FFF2-40B4-BE49-F238E27FC236}">
                <a16:creationId xmlns:a16="http://schemas.microsoft.com/office/drawing/2014/main" id="{45D518C8-68DA-AC42-AFDA-49F2F8EEFD51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4-3 房客資料管理頁面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84813"/>
            <a:ext cx="9143999" cy="407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BA6354-1404-059F-D0D1-BB6457E6B4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C066D-CC61-464A-E6EF-9D6DCF3BE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9E5CD8-C8D9-2C99-7274-BB62F0829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5831" y="4656425"/>
            <a:ext cx="384050" cy="3533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94;p8">
            <a:extLst>
              <a:ext uri="{FF2B5EF4-FFF2-40B4-BE49-F238E27FC236}">
                <a16:creationId xmlns:a16="http://schemas.microsoft.com/office/drawing/2014/main" id="{BD973A7B-BE8F-3D3A-DEE6-24C043AA5D13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4-4 訪客資料管理頁面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50" y="955225"/>
            <a:ext cx="8168626" cy="410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00AAA9-A069-777A-C4D0-92C074DD17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15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D7070-4324-F097-35F5-D1BEB491C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83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p8">
            <a:extLst>
              <a:ext uri="{FF2B5EF4-FFF2-40B4-BE49-F238E27FC236}">
                <a16:creationId xmlns:a16="http://schemas.microsoft.com/office/drawing/2014/main" id="{F67D27AC-541E-BD48-8BA8-B2FFB6A72C91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4-5 報修中心頁面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272" y="1017725"/>
            <a:ext cx="6065455" cy="39664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84CD72-E4D5-A6B9-5054-FF79644AFE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16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CD53B-61F4-5BC8-EEB4-86546EA75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83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8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5. 結論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209D4E-EECC-20FB-B27E-FBE292C65B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10760-FB19-D25C-211C-A1D215C35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83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p8">
            <a:extLst>
              <a:ext uri="{FF2B5EF4-FFF2-40B4-BE49-F238E27FC236}">
                <a16:creationId xmlns:a16="http://schemas.microsoft.com/office/drawing/2014/main" id="{43D8E5DA-8F13-B833-35D7-969575B8897C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5-1 </a:t>
            </a:r>
            <a:r>
              <a:rPr lang="zh-CN" altLang="en-US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成果匯整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9"/>
          <p:cNvSpPr txBox="1">
            <a:spLocks noGrp="1"/>
          </p:cNvSpPr>
          <p:nvPr>
            <p:ph type="body" idx="1"/>
          </p:nvPr>
        </p:nvSpPr>
        <p:spPr>
          <a:xfrm>
            <a:off x="4572000" y="1132271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總結本次專題成功完成的功能：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①	帳戶登入與註冊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② 	房客、訪客、維修資料管理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③ 	天氣預報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此次專題研究，我們學</a:t>
            </a: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到</a:t>
            </a: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以下技能：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網頁維護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資料庫管理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SQL指令操作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資料加密與安全性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實際與房東商討潛在問題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069BC-1848-04C6-D539-66AD4B0571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462F9-B6AF-CF6B-EF54-22AF44ABC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799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p8">
            <a:extLst>
              <a:ext uri="{FF2B5EF4-FFF2-40B4-BE49-F238E27FC236}">
                <a16:creationId xmlns:a16="http://schemas.microsoft.com/office/drawing/2014/main" id="{C15D5110-3CCB-3404-D443-A8FD91B68AA6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5-2 </a:t>
            </a:r>
            <a:r>
              <a:rPr lang="zh-CN" altLang="en-US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未來展望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>
              <a:lnSpc>
                <a:spcPct val="150000"/>
              </a:lnSpc>
            </a:pP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>
              <a:lnSpc>
                <a:spcPct val="150000"/>
              </a:lnSpc>
            </a:pP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智能化管理</a:t>
            </a:r>
            <a:r>
              <a:rPr lang="en-US" altLang="zh-C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：繳費提醒、智能電錶、溫濕度記錄（安全）</a:t>
            </a: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>
              <a:lnSpc>
                <a:spcPct val="150000"/>
              </a:lnSpc>
            </a:pP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支付內嵌化</a:t>
            </a:r>
            <a:r>
              <a:rPr lang="en-US" altLang="zh-C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：直接通過平台繳費，降低轉賬風險</a:t>
            </a: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>
              <a:lnSpc>
                <a:spcPct val="150000"/>
              </a:lnSpc>
            </a:pP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數位化合同</a:t>
            </a:r>
            <a:r>
              <a:rPr lang="en-US" altLang="zh-C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：方便查閱、降低合同遺失</a:t>
            </a: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>
              <a:lnSpc>
                <a:spcPct val="150000"/>
              </a:lnSpc>
            </a:pP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智能估價</a:t>
            </a:r>
            <a:r>
              <a:rPr lang="en-US" altLang="zh-C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：幫助房東評估房租（房型、大小、設備、地段）</a:t>
            </a: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>
              <a:lnSpc>
                <a:spcPct val="150000"/>
              </a:lnSpc>
            </a:pP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社交化租房互動</a:t>
            </a:r>
            <a:r>
              <a:rPr lang="en-US" altLang="zh-C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：整合社交媒體，使房客關係更緊密（互助）</a:t>
            </a: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>
              <a:lnSpc>
                <a:spcPct val="150000"/>
              </a:lnSpc>
            </a:pP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>
              <a:lnSpc>
                <a:spcPct val="150000"/>
              </a:lnSpc>
            </a:pP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069BC-1848-04C6-D539-66AD4B0571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F9268-DC0A-E4F9-5F07-AD0FEAD10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687" y="4656830"/>
            <a:ext cx="384048" cy="35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4588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 descr="Tech Vector Art, Icons, and Graphics for Free Download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" descr="Tech Vector Art, Icons, and Graphics for Free Download"/>
          <p:cNvPicPr preferRelativeResize="0"/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>
            <a:spLocks noGrp="1"/>
          </p:cNvSpPr>
          <p:nvPr>
            <p:ph type="title"/>
          </p:nvPr>
        </p:nvSpPr>
        <p:spPr>
          <a:xfrm>
            <a:off x="176338" y="2142822"/>
            <a:ext cx="4572000" cy="90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段 落</a:t>
            </a:r>
            <a:endParaRPr sz="5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body" idx="1"/>
          </p:nvPr>
        </p:nvSpPr>
        <p:spPr>
          <a:xfrm>
            <a:off x="4924675" y="7489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77724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+mj-lt"/>
              <a:buAutoNum type="arabicPeriod"/>
            </a:pPr>
            <a:r>
              <a:rPr lang="en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專題簡介與摘要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724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+mj-lt"/>
              <a:buAutoNum type="arabicPeriod"/>
            </a:pPr>
            <a:r>
              <a:rPr lang="en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使用的環境與套件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724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+mj-lt"/>
              <a:buAutoNum type="arabicPeriod"/>
            </a:pPr>
            <a:r>
              <a:rPr lang="en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系統架構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724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+mj-lt"/>
              <a:buAutoNum type="arabicPeriod"/>
            </a:pPr>
            <a:r>
              <a:rPr lang="en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網頁內容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724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+mj-lt"/>
              <a:buAutoNum type="arabicPeriod"/>
            </a:pPr>
            <a:r>
              <a:rPr lang="en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4D322B-F087-D922-70E7-43CCC34D9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578FE6-B996-6CC1-754F-F00A893F9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p8">
            <a:extLst>
              <a:ext uri="{FF2B5EF4-FFF2-40B4-BE49-F238E27FC236}">
                <a16:creationId xmlns:a16="http://schemas.microsoft.com/office/drawing/2014/main" id="{0A91455B-0A3C-20D1-6C4A-3940262A6019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</a:t>
            </a:r>
            <a:r>
              <a:rPr lang="en-US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zh-CN" altLang="en-US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可以為哪些產業帶來利潤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>
              <a:lnSpc>
                <a:spcPct val="150000"/>
              </a:lnSpc>
            </a:pP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>
              <a:lnSpc>
                <a:spcPct val="150000"/>
              </a:lnSpc>
            </a:pP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房地產業：降低維護成本，提高投資回報率</a:t>
            </a: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>
              <a:lnSpc>
                <a:spcPct val="150000"/>
              </a:lnSpc>
            </a:pP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金融科技：電子支付服務、數位合同管理，從中獲取利潤</a:t>
            </a: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>
              <a:lnSpc>
                <a:spcPct val="150000"/>
              </a:lnSpc>
            </a:pP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科技公司：提供節能、智能設備、物聯網設備</a:t>
            </a: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>
              <a:lnSpc>
                <a:spcPct val="150000"/>
              </a:lnSpc>
            </a:pPr>
            <a:r>
              <a:rPr lang="zh-CN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資安產業：個資、數據保護服務</a:t>
            </a:r>
            <a:endParaRPr lang="en-US" altLang="zh-CN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069BC-1848-04C6-D539-66AD4B0571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08A3E-BA02-ED97-BDAF-BC8DCE767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399" y="4656830"/>
            <a:ext cx="384048" cy="35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44124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p8">
            <a:extLst>
              <a:ext uri="{FF2B5EF4-FFF2-40B4-BE49-F238E27FC236}">
                <a16:creationId xmlns:a16="http://schemas.microsoft.com/office/drawing/2014/main" id="{FCB1F83B-E093-B52B-9093-E78CE9E6FE05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6082f776a0_0_0"/>
          <p:cNvSpPr txBox="1">
            <a:spLocks noGrp="1"/>
          </p:cNvSpPr>
          <p:nvPr>
            <p:ph type="title"/>
          </p:nvPr>
        </p:nvSpPr>
        <p:spPr>
          <a:xfrm>
            <a:off x="51750" y="2182350"/>
            <a:ext cx="9040500" cy="7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Arial"/>
                <a:ea typeface="Arial"/>
                <a:cs typeface="Arial"/>
                <a:sym typeface="Arial"/>
              </a:rPr>
              <a:t>感謝評審老師聆聽</a:t>
            </a:r>
            <a:endParaRPr sz="43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1. 專題簡介與摘要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66372A-AA22-1F4B-0520-06A417F34C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55D24-2539-8690-7DB7-5B2D67225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4;p8">
            <a:extLst>
              <a:ext uri="{FF2B5EF4-FFF2-40B4-BE49-F238E27FC236}">
                <a16:creationId xmlns:a16="http://schemas.microsoft.com/office/drawing/2014/main" id="{DD886DFD-8F0D-216D-9F62-5ED7AA158B17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EC6AB7-BFF6-A05C-5B16-11C3FAE16C3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</p:spPr>
      </p:pic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Yu Gothic UI Semibold" panose="020B0700000000000000" pitchFamily="34" charset="-128"/>
                <a:cs typeface="Arial"/>
                <a:sym typeface="Arial"/>
              </a:rPr>
              <a:t>1、專題摘要</a:t>
            </a:r>
            <a:endParaRPr u="sng" dirty="0">
              <a:solidFill>
                <a:schemeClr val="lt1"/>
              </a:solidFill>
              <a:latin typeface="Arial"/>
              <a:ea typeface="Yu Gothic UI Semibold" panose="020B0700000000000000" pitchFamily="34" charset="-128"/>
              <a:cs typeface="Arial"/>
              <a:sym typeface="Arial"/>
            </a:endParaRPr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311700" y="11601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Yu Gothic" panose="020B0400000000000000" pitchFamily="34" charset="-128"/>
                <a:cs typeface="Arial"/>
                <a:sym typeface="Arial"/>
              </a:rPr>
              <a:t>租房已成為現代社會中常見的居住方式。</a:t>
            </a:r>
            <a:endParaRPr sz="2000" dirty="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sz="2000" dirty="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Yu Gothic" panose="020B0400000000000000" pitchFamily="34" charset="-128"/>
                <a:cs typeface="Arial"/>
                <a:sym typeface="Arial"/>
              </a:rPr>
              <a:t>租房存在隱患：信息不透明、維護問題、人流控制等</a:t>
            </a:r>
            <a:r>
              <a:rPr lang="zh-CN" altLang="en-US" sz="2000" dirty="0">
                <a:solidFill>
                  <a:schemeClr val="lt1"/>
                </a:solidFill>
                <a:latin typeface="Arial"/>
                <a:ea typeface="Yu Gothic" panose="020B0400000000000000" pitchFamily="34" charset="-128"/>
                <a:cs typeface="Arial"/>
                <a:sym typeface="Arial"/>
              </a:rPr>
              <a:t>。</a:t>
            </a:r>
            <a:endParaRPr lang="en" sz="2000" dirty="0">
              <a:solidFill>
                <a:schemeClr val="lt1"/>
              </a:solidFill>
              <a:latin typeface="Arial"/>
              <a:ea typeface="Yu Gothic" panose="020B0400000000000000" pitchFamily="34" charset="-128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sz="2000" dirty="0">
              <a:solidFill>
                <a:schemeClr val="lt1"/>
              </a:solidFill>
              <a:latin typeface="Arial"/>
              <a:ea typeface="Yu Gothic" panose="020B0400000000000000" pitchFamily="34" charset="-128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sz="2000" dirty="0">
              <a:solidFill>
                <a:schemeClr val="lt1"/>
              </a:solidFill>
              <a:latin typeface="Arial"/>
              <a:ea typeface="Yu Gothic" panose="020B0400000000000000" pitchFamily="34" charset="-128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Yu Gothic" panose="020B0400000000000000" pitchFamily="34" charset="-128"/>
                <a:cs typeface="Arial"/>
                <a:sym typeface="Arial"/>
              </a:rPr>
              <a:t>我們設計了一個便利房東與租戶的平台，來解決這些問題。</a:t>
            </a:r>
            <a:endParaRPr sz="2000" dirty="0">
              <a:solidFill>
                <a:schemeClr val="lt1"/>
              </a:solidFill>
              <a:latin typeface="Arial"/>
              <a:ea typeface="Yu Gothic" panose="020B0400000000000000" pitchFamily="34" charset="-128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sz="2000" dirty="0">
              <a:solidFill>
                <a:schemeClr val="lt1"/>
              </a:solidFill>
              <a:latin typeface="Arial"/>
              <a:ea typeface="Yu Gothic" panose="020B0400000000000000" pitchFamily="34" charset="-128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Yu Gothic" panose="020B0400000000000000" pitchFamily="34" charset="-128"/>
                <a:cs typeface="Arial"/>
                <a:sym typeface="Arial"/>
              </a:rPr>
              <a:t>從而提高房客與房東之間的信任。</a:t>
            </a:r>
            <a:endParaRPr sz="2000" dirty="0">
              <a:solidFill>
                <a:schemeClr val="lt1"/>
              </a:solidFill>
              <a:latin typeface="Arial"/>
              <a:ea typeface="Yu Gothic" panose="020B0400000000000000" pitchFamily="34" charset="-128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A3DC13-5EE1-4B61-7327-EAA72F7D6F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4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7ED25-E222-63E5-128C-35E4D8DDB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2623e6af508_1_0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2623e6af508_1_0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2. 使用的環境、套件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7A1059-EC01-B1D3-B544-169614E32F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B671C-523F-8B10-7B17-D8F16DD40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8"/>
          <p:cNvPicPr preferRelativeResize="0"/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87151-C3CE-BF8E-1680-C0F49C8C1D6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3793" y="51435"/>
            <a:ext cx="5040630" cy="5040630"/>
          </a:xfrm>
          <a:prstGeom prst="rect">
            <a:avLst/>
          </a:prstGeom>
        </p:spPr>
      </p:pic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 前端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36031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網頁搭建：	Express + Node.js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模組導入：	Dotenv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網頁語言：	TWIG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界面設計：	Bootstrap 5.2</a:t>
            </a:r>
            <a:b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Bootstrap Icons</a:t>
            </a:r>
            <a:endParaRPr sz="2000" dirty="0"/>
          </a:p>
        </p:txBody>
      </p:sp>
      <p:pic>
        <p:nvPicPr>
          <p:cNvPr id="97" name="Google Shape;97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4746" y="1152475"/>
            <a:ext cx="1699607" cy="16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98212" y="2844750"/>
            <a:ext cx="2122387" cy="16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98200" y="1152486"/>
            <a:ext cx="2122400" cy="149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30975" y="3201125"/>
            <a:ext cx="2467150" cy="98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2FC429-9AEA-A716-2788-729604B617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06D53-DA30-0046-39AE-8AAE291253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4;p8">
            <a:extLst>
              <a:ext uri="{FF2B5EF4-FFF2-40B4-BE49-F238E27FC236}">
                <a16:creationId xmlns:a16="http://schemas.microsoft.com/office/drawing/2014/main" id="{0CB4378E-5293-4057-8998-CF9D635A25D3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2222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 後端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9"/>
          <p:cNvSpPr txBox="1">
            <a:spLocks noGrp="1"/>
          </p:cNvSpPr>
          <p:nvPr>
            <p:ph type="body" idx="1"/>
          </p:nvPr>
        </p:nvSpPr>
        <p:spPr>
          <a:xfrm>
            <a:off x="311700" y="1144825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720"/>
              <a:buNone/>
            </a:pPr>
            <a:r>
              <a:rPr lang="en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資料庫：MySQL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1425" y="2431175"/>
            <a:ext cx="1781450" cy="17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6064" y="2517024"/>
            <a:ext cx="3091564" cy="16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9"/>
          <p:cNvSpPr txBox="1"/>
          <p:nvPr/>
        </p:nvSpPr>
        <p:spPr>
          <a:xfrm>
            <a:off x="4572000" y="1144825"/>
            <a:ext cx="426030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密碼加密：Argon2</a:t>
            </a:r>
            <a:endParaRPr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92282C-314B-F6D3-EFB8-AF1A96D949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A9AB5E-DFB5-F0ED-B924-609E8C3D0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83444-2D96-DD0A-C5DB-AD89FAA44D3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3793" y="51435"/>
            <a:ext cx="5040630" cy="5040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0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0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3. 系統架構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C9FF91-B05F-31B9-EEEF-87DF88E6F4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D1384C-AF57-097E-6F39-6C252C149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p8">
            <a:extLst>
              <a:ext uri="{FF2B5EF4-FFF2-40B4-BE49-F238E27FC236}">
                <a16:creationId xmlns:a16="http://schemas.microsoft.com/office/drawing/2014/main" id="{E3700C22-ED3E-F2F1-37F1-1E53098B1004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9b77b8a3dd_2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325" y="166975"/>
            <a:ext cx="7420501" cy="49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9b77b8a3dd_2_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 網頁流程圖</a:t>
            </a:r>
            <a:endParaRPr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0CAEE9-9636-2C04-09AA-DA78F5FAB9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AFAFF-AB61-EE02-9B7F-97F5E960D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8531" y="4656830"/>
            <a:ext cx="384048" cy="35334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457</Words>
  <Application>Microsoft Office PowerPoint</Application>
  <PresentationFormat>On-screen Show (16:9)</PresentationFormat>
  <Paragraphs>106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Proxima Nova</vt:lpstr>
      <vt:lpstr>Arial</vt:lpstr>
      <vt:lpstr>Spearmint</vt:lpstr>
      <vt:lpstr>國立臺中科技大學 資訊工程系學生實務專題報告  智慧租房管理系統 </vt:lpstr>
      <vt:lpstr>段 落</vt:lpstr>
      <vt:lpstr>1. 專題簡介與摘要</vt:lpstr>
      <vt:lpstr>1、專題摘要</vt:lpstr>
      <vt:lpstr>2. 使用的環境、套件</vt:lpstr>
      <vt:lpstr>2-1 前端</vt:lpstr>
      <vt:lpstr>2-2 後端</vt:lpstr>
      <vt:lpstr>3. 系統架構</vt:lpstr>
      <vt:lpstr>3-1 網頁流程圖</vt:lpstr>
      <vt:lpstr>3-2 流程解釋</vt:lpstr>
      <vt:lpstr>4. 網頁內容</vt:lpstr>
      <vt:lpstr>4-1 登入、註冊畫面</vt:lpstr>
      <vt:lpstr>4-2 Dashboard、主頁</vt:lpstr>
      <vt:lpstr>4-3 房客資料管理頁面</vt:lpstr>
      <vt:lpstr>4-4 訪客資料管理頁面</vt:lpstr>
      <vt:lpstr>4-5 報修中心頁面</vt:lpstr>
      <vt:lpstr>5. 結論</vt:lpstr>
      <vt:lpstr>5-1 成果匯整</vt:lpstr>
      <vt:lpstr>5-2 未來展望</vt:lpstr>
      <vt:lpstr>5-3 可以為哪些產業帶來利潤</vt:lpstr>
      <vt:lpstr>感謝評審老師聆聽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國立臺中科技大學 資訊工程系學生實務專題報告  智慧租房管理系統 </dc:title>
  <cp:lastModifiedBy>Tatsh</cp:lastModifiedBy>
  <cp:revision>15</cp:revision>
  <dcterms:modified xsi:type="dcterms:W3CDTF">2023-11-30T08:45:48Z</dcterms:modified>
</cp:coreProperties>
</file>